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04" y="-7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9CE0FC-39FF-4D95-93EB-10C1636ADE37}"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502C0-F60C-4D62-8002-EDC29F8715E0}" type="slidenum">
              <a:rPr lang="en-US" smtClean="0"/>
              <a:t>‹#›</a:t>
            </a:fld>
            <a:endParaRPr lang="en-US"/>
          </a:p>
        </p:txBody>
      </p:sp>
    </p:spTree>
    <p:extLst>
      <p:ext uri="{BB962C8B-B14F-4D97-AF65-F5344CB8AC3E}">
        <p14:creationId xmlns:p14="http://schemas.microsoft.com/office/powerpoint/2010/main" val="2824199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9CE0FC-39FF-4D95-93EB-10C1636ADE37}"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502C0-F60C-4D62-8002-EDC29F8715E0}" type="slidenum">
              <a:rPr lang="en-US" smtClean="0"/>
              <a:t>‹#›</a:t>
            </a:fld>
            <a:endParaRPr lang="en-US"/>
          </a:p>
        </p:txBody>
      </p:sp>
    </p:spTree>
    <p:extLst>
      <p:ext uri="{BB962C8B-B14F-4D97-AF65-F5344CB8AC3E}">
        <p14:creationId xmlns:p14="http://schemas.microsoft.com/office/powerpoint/2010/main" val="1425796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9CE0FC-39FF-4D95-93EB-10C1636ADE37}"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502C0-F60C-4D62-8002-EDC29F8715E0}" type="slidenum">
              <a:rPr lang="en-US" smtClean="0"/>
              <a:t>‹#›</a:t>
            </a:fld>
            <a:endParaRPr lang="en-US"/>
          </a:p>
        </p:txBody>
      </p:sp>
    </p:spTree>
    <p:extLst>
      <p:ext uri="{BB962C8B-B14F-4D97-AF65-F5344CB8AC3E}">
        <p14:creationId xmlns:p14="http://schemas.microsoft.com/office/powerpoint/2010/main" val="2772984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9CE0FC-39FF-4D95-93EB-10C1636ADE37}"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502C0-F60C-4D62-8002-EDC29F8715E0}" type="slidenum">
              <a:rPr lang="en-US" smtClean="0"/>
              <a:t>‹#›</a:t>
            </a:fld>
            <a:endParaRPr lang="en-US"/>
          </a:p>
        </p:txBody>
      </p:sp>
    </p:spTree>
    <p:extLst>
      <p:ext uri="{BB962C8B-B14F-4D97-AF65-F5344CB8AC3E}">
        <p14:creationId xmlns:p14="http://schemas.microsoft.com/office/powerpoint/2010/main" val="133815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9CE0FC-39FF-4D95-93EB-10C1636ADE37}"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F502C0-F60C-4D62-8002-EDC29F8715E0}" type="slidenum">
              <a:rPr lang="en-US" smtClean="0"/>
              <a:t>‹#›</a:t>
            </a:fld>
            <a:endParaRPr lang="en-US"/>
          </a:p>
        </p:txBody>
      </p:sp>
    </p:spTree>
    <p:extLst>
      <p:ext uri="{BB962C8B-B14F-4D97-AF65-F5344CB8AC3E}">
        <p14:creationId xmlns:p14="http://schemas.microsoft.com/office/powerpoint/2010/main" val="1480214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9CE0FC-39FF-4D95-93EB-10C1636ADE37}" type="datetimeFigureOut">
              <a:rPr lang="en-US" smtClean="0"/>
              <a:t>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F502C0-F60C-4D62-8002-EDC29F8715E0}" type="slidenum">
              <a:rPr lang="en-US" smtClean="0"/>
              <a:t>‹#›</a:t>
            </a:fld>
            <a:endParaRPr lang="en-US"/>
          </a:p>
        </p:txBody>
      </p:sp>
    </p:spTree>
    <p:extLst>
      <p:ext uri="{BB962C8B-B14F-4D97-AF65-F5344CB8AC3E}">
        <p14:creationId xmlns:p14="http://schemas.microsoft.com/office/powerpoint/2010/main" val="3959234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9CE0FC-39FF-4D95-93EB-10C1636ADE37}" type="datetimeFigureOut">
              <a:rPr lang="en-US" smtClean="0"/>
              <a:t>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F502C0-F60C-4D62-8002-EDC29F8715E0}" type="slidenum">
              <a:rPr lang="en-US" smtClean="0"/>
              <a:t>‹#›</a:t>
            </a:fld>
            <a:endParaRPr lang="en-US"/>
          </a:p>
        </p:txBody>
      </p:sp>
    </p:spTree>
    <p:extLst>
      <p:ext uri="{BB962C8B-B14F-4D97-AF65-F5344CB8AC3E}">
        <p14:creationId xmlns:p14="http://schemas.microsoft.com/office/powerpoint/2010/main" val="2570315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9CE0FC-39FF-4D95-93EB-10C1636ADE37}" type="datetimeFigureOut">
              <a:rPr lang="en-US" smtClean="0"/>
              <a:t>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F502C0-F60C-4D62-8002-EDC29F8715E0}" type="slidenum">
              <a:rPr lang="en-US" smtClean="0"/>
              <a:t>‹#›</a:t>
            </a:fld>
            <a:endParaRPr lang="en-US"/>
          </a:p>
        </p:txBody>
      </p:sp>
    </p:spTree>
    <p:extLst>
      <p:ext uri="{BB962C8B-B14F-4D97-AF65-F5344CB8AC3E}">
        <p14:creationId xmlns:p14="http://schemas.microsoft.com/office/powerpoint/2010/main" val="330127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9CE0FC-39FF-4D95-93EB-10C1636ADE37}" type="datetimeFigureOut">
              <a:rPr lang="en-US" smtClean="0"/>
              <a:t>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F502C0-F60C-4D62-8002-EDC29F8715E0}" type="slidenum">
              <a:rPr lang="en-US" smtClean="0"/>
              <a:t>‹#›</a:t>
            </a:fld>
            <a:endParaRPr lang="en-US"/>
          </a:p>
        </p:txBody>
      </p:sp>
    </p:spTree>
    <p:extLst>
      <p:ext uri="{BB962C8B-B14F-4D97-AF65-F5344CB8AC3E}">
        <p14:creationId xmlns:p14="http://schemas.microsoft.com/office/powerpoint/2010/main" val="279509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9CE0FC-39FF-4D95-93EB-10C1636ADE37}" type="datetimeFigureOut">
              <a:rPr lang="en-US" smtClean="0"/>
              <a:t>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F502C0-F60C-4D62-8002-EDC29F8715E0}" type="slidenum">
              <a:rPr lang="en-US" smtClean="0"/>
              <a:t>‹#›</a:t>
            </a:fld>
            <a:endParaRPr lang="en-US"/>
          </a:p>
        </p:txBody>
      </p:sp>
    </p:spTree>
    <p:extLst>
      <p:ext uri="{BB962C8B-B14F-4D97-AF65-F5344CB8AC3E}">
        <p14:creationId xmlns:p14="http://schemas.microsoft.com/office/powerpoint/2010/main" val="577415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9CE0FC-39FF-4D95-93EB-10C1636ADE37}" type="datetimeFigureOut">
              <a:rPr lang="en-US" smtClean="0"/>
              <a:t>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F502C0-F60C-4D62-8002-EDC29F8715E0}" type="slidenum">
              <a:rPr lang="en-US" smtClean="0"/>
              <a:t>‹#›</a:t>
            </a:fld>
            <a:endParaRPr lang="en-US"/>
          </a:p>
        </p:txBody>
      </p:sp>
    </p:spTree>
    <p:extLst>
      <p:ext uri="{BB962C8B-B14F-4D97-AF65-F5344CB8AC3E}">
        <p14:creationId xmlns:p14="http://schemas.microsoft.com/office/powerpoint/2010/main" val="39817309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9CE0FC-39FF-4D95-93EB-10C1636ADE37}" type="datetimeFigureOut">
              <a:rPr lang="en-US" smtClean="0"/>
              <a:t>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F502C0-F60C-4D62-8002-EDC29F8715E0}" type="slidenum">
              <a:rPr lang="en-US" smtClean="0"/>
              <a:t>‹#›</a:t>
            </a:fld>
            <a:endParaRPr lang="en-US"/>
          </a:p>
        </p:txBody>
      </p:sp>
    </p:spTree>
    <p:extLst>
      <p:ext uri="{BB962C8B-B14F-4D97-AF65-F5344CB8AC3E}">
        <p14:creationId xmlns:p14="http://schemas.microsoft.com/office/powerpoint/2010/main" val="2220598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la.org/advocacy/intfreedom/librarybil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4294967295"/>
          </p:nvPr>
        </p:nvSpPr>
        <p:spPr>
          <a:xfrm>
            <a:off x="2936383" y="2721346"/>
            <a:ext cx="6057900" cy="1816765"/>
          </a:xfrm>
          <a:ln>
            <a:solidFill>
              <a:schemeClr val="tx1"/>
            </a:solidFill>
          </a:ln>
        </p:spPr>
        <p:txBody>
          <a:bodyPr>
            <a:normAutofit/>
          </a:bodyPr>
          <a:lstStyle/>
          <a:p>
            <a:pPr marL="0" indent="0" algn="ctr">
              <a:buNone/>
            </a:pPr>
            <a:r>
              <a:rPr lang="en-US" sz="1600" b="1" dirty="0"/>
              <a:t>VISION</a:t>
            </a:r>
            <a:endParaRPr lang="en-US" sz="1600" dirty="0"/>
          </a:p>
          <a:p>
            <a:pPr marL="0" indent="0" algn="ctr">
              <a:buNone/>
            </a:pPr>
            <a:r>
              <a:rPr lang="en-US" sz="1400" dirty="0"/>
              <a:t>The Oregon Library Association is a strong Oregon library network empowered locally and engaged nationally.</a:t>
            </a:r>
          </a:p>
          <a:p>
            <a:pPr marL="0" indent="0" algn="ctr">
              <a:buNone/>
            </a:pPr>
            <a:r>
              <a:rPr lang="en-US" sz="1400" dirty="0"/>
              <a:t>We envision Oregon as a place where everyone has equitable access to the information resources and expertise they need to make informed decisions, enhance their lives, and thrive in our communities.</a:t>
            </a:r>
          </a:p>
          <a:p>
            <a:endParaRPr lang="en-US" dirty="0"/>
          </a:p>
        </p:txBody>
      </p:sp>
      <p:sp>
        <p:nvSpPr>
          <p:cNvPr id="9" name="TextBox 8"/>
          <p:cNvSpPr txBox="1"/>
          <p:nvPr/>
        </p:nvSpPr>
        <p:spPr>
          <a:xfrm>
            <a:off x="9329134" y="1012231"/>
            <a:ext cx="1803400" cy="5016758"/>
          </a:xfrm>
          <a:prstGeom prst="rect">
            <a:avLst/>
          </a:prstGeom>
          <a:noFill/>
          <a:ln>
            <a:solidFill>
              <a:schemeClr val="tx1"/>
            </a:solidFill>
          </a:ln>
        </p:spPr>
        <p:txBody>
          <a:bodyPr wrap="square" rtlCol="0">
            <a:spAutoFit/>
          </a:bodyPr>
          <a:lstStyle/>
          <a:p>
            <a:r>
              <a:rPr lang="en-US" sz="1600" b="1" dirty="0" smtClean="0"/>
              <a:t>ASSOCIATED ACTIONS</a:t>
            </a:r>
          </a:p>
          <a:p>
            <a:endParaRPr lang="en-US" sz="1600" dirty="0" smtClean="0"/>
          </a:p>
          <a:p>
            <a:r>
              <a:rPr lang="en-US" sz="1600" dirty="0" smtClean="0"/>
              <a:t>OLA intends to:</a:t>
            </a:r>
          </a:p>
          <a:p>
            <a:endParaRPr lang="en-US" sz="1600" b="1" dirty="0" smtClean="0"/>
          </a:p>
          <a:p>
            <a:r>
              <a:rPr lang="en-US" sz="1600" dirty="0" smtClean="0"/>
              <a:t>Advocate</a:t>
            </a:r>
          </a:p>
          <a:p>
            <a:endParaRPr lang="en-US" sz="1600" dirty="0"/>
          </a:p>
          <a:p>
            <a:r>
              <a:rPr lang="en-US" sz="1600" dirty="0" smtClean="0"/>
              <a:t>Educate</a:t>
            </a:r>
          </a:p>
          <a:p>
            <a:endParaRPr lang="en-US" sz="1600" dirty="0"/>
          </a:p>
          <a:p>
            <a:r>
              <a:rPr lang="en-US" sz="1600" dirty="0"/>
              <a:t>Collaborate</a:t>
            </a:r>
          </a:p>
          <a:p>
            <a:r>
              <a:rPr lang="en-US" sz="1600" dirty="0"/>
              <a:t> </a:t>
            </a:r>
          </a:p>
          <a:p>
            <a:r>
              <a:rPr lang="en-US" sz="1600" dirty="0"/>
              <a:t>Serve</a:t>
            </a:r>
          </a:p>
          <a:p>
            <a:r>
              <a:rPr lang="en-US" sz="1600" dirty="0"/>
              <a:t> </a:t>
            </a:r>
          </a:p>
          <a:p>
            <a:r>
              <a:rPr lang="en-US" sz="1600" dirty="0"/>
              <a:t>Inform</a:t>
            </a:r>
          </a:p>
          <a:p>
            <a:r>
              <a:rPr lang="en-US" sz="1600" dirty="0"/>
              <a:t> </a:t>
            </a:r>
          </a:p>
          <a:p>
            <a:r>
              <a:rPr lang="en-US" sz="1600" dirty="0"/>
              <a:t>Defend</a:t>
            </a:r>
          </a:p>
          <a:p>
            <a:r>
              <a:rPr lang="en-US" sz="1600" dirty="0"/>
              <a:t> </a:t>
            </a:r>
          </a:p>
          <a:p>
            <a:r>
              <a:rPr lang="en-US" sz="1600" dirty="0"/>
              <a:t>Engage</a:t>
            </a:r>
          </a:p>
          <a:p>
            <a:r>
              <a:rPr lang="en-US" sz="1600" dirty="0"/>
              <a:t> </a:t>
            </a:r>
          </a:p>
          <a:p>
            <a:r>
              <a:rPr lang="en-US" sz="1600" smtClean="0"/>
              <a:t>Lead</a:t>
            </a:r>
            <a:endParaRPr lang="en-US" sz="1600" dirty="0"/>
          </a:p>
        </p:txBody>
      </p:sp>
      <p:sp>
        <p:nvSpPr>
          <p:cNvPr id="10" name="TextBox 9"/>
          <p:cNvSpPr txBox="1"/>
          <p:nvPr/>
        </p:nvSpPr>
        <p:spPr>
          <a:xfrm>
            <a:off x="2936383" y="974207"/>
            <a:ext cx="6057900" cy="1446550"/>
          </a:xfrm>
          <a:prstGeom prst="rect">
            <a:avLst/>
          </a:prstGeom>
          <a:noFill/>
          <a:ln>
            <a:solidFill>
              <a:schemeClr val="tx1"/>
            </a:solidFill>
          </a:ln>
        </p:spPr>
        <p:txBody>
          <a:bodyPr wrap="square" rtlCol="0">
            <a:spAutoFit/>
          </a:bodyPr>
          <a:lstStyle/>
          <a:p>
            <a:pPr algn="ctr"/>
            <a:r>
              <a:rPr lang="en-US" sz="1600" b="1" dirty="0" smtClean="0"/>
              <a:t>OLA’S VISION AND VALUES FRAMEWORK</a:t>
            </a:r>
          </a:p>
          <a:p>
            <a:pPr algn="ctr"/>
            <a:endParaRPr lang="en-US" sz="1600" dirty="0" smtClean="0"/>
          </a:p>
          <a:p>
            <a:pPr algn="ctr"/>
            <a:r>
              <a:rPr lang="en-US" sz="1400" dirty="0" smtClean="0"/>
              <a:t>The </a:t>
            </a:r>
            <a:r>
              <a:rPr lang="en-US" sz="1400" dirty="0"/>
              <a:t>Oregon Library Association is a professional organization with members living in and serving Oregon's diverse communities.  All support the concept of libraries as important community components whether in a municipality, a school, a university or other settings.</a:t>
            </a:r>
          </a:p>
        </p:txBody>
      </p:sp>
      <p:sp>
        <p:nvSpPr>
          <p:cNvPr id="11" name="TextBox 10"/>
          <p:cNvSpPr txBox="1"/>
          <p:nvPr/>
        </p:nvSpPr>
        <p:spPr>
          <a:xfrm>
            <a:off x="2936383" y="4838700"/>
            <a:ext cx="6057900" cy="1200329"/>
          </a:xfrm>
          <a:prstGeom prst="rect">
            <a:avLst/>
          </a:prstGeom>
          <a:noFill/>
          <a:ln>
            <a:solidFill>
              <a:schemeClr val="tx1"/>
            </a:solidFill>
          </a:ln>
        </p:spPr>
        <p:txBody>
          <a:bodyPr wrap="square" rtlCol="0">
            <a:spAutoFit/>
          </a:bodyPr>
          <a:lstStyle/>
          <a:p>
            <a:pPr algn="ctr"/>
            <a:r>
              <a:rPr lang="en-US" sz="1600" b="1" dirty="0" smtClean="0"/>
              <a:t>MISSION</a:t>
            </a:r>
          </a:p>
          <a:p>
            <a:pPr algn="ctr"/>
            <a:endParaRPr lang="en-US" sz="1600" b="1" dirty="0" smtClean="0"/>
          </a:p>
          <a:p>
            <a:pPr algn="ctr"/>
            <a:r>
              <a:rPr lang="en-US" sz="1400" dirty="0"/>
              <a:t>OLA provides advocacy, education, leadership and collaboration to continually strengthen Oregon's libraries and the communities we serve.</a:t>
            </a:r>
          </a:p>
          <a:p>
            <a:endParaRPr lang="en-US" sz="1200" b="1" dirty="0" smtClean="0"/>
          </a:p>
        </p:txBody>
      </p:sp>
      <p:sp>
        <p:nvSpPr>
          <p:cNvPr id="12" name="TextBox 11"/>
          <p:cNvSpPr txBox="1"/>
          <p:nvPr/>
        </p:nvSpPr>
        <p:spPr>
          <a:xfrm>
            <a:off x="787400" y="960716"/>
            <a:ext cx="1814132" cy="5027960"/>
          </a:xfrm>
          <a:prstGeom prst="rect">
            <a:avLst/>
          </a:prstGeom>
          <a:noFill/>
          <a:ln>
            <a:solidFill>
              <a:schemeClr val="tx1"/>
            </a:solidFill>
          </a:ln>
        </p:spPr>
        <p:txBody>
          <a:bodyPr wrap="square" rtlCol="0">
            <a:spAutoFit/>
          </a:bodyPr>
          <a:lstStyle/>
          <a:p>
            <a:r>
              <a:rPr lang="en-US" sz="1600" b="1" dirty="0" smtClean="0"/>
              <a:t>VALUES</a:t>
            </a:r>
          </a:p>
          <a:p>
            <a:endParaRPr lang="en-US" sz="1600" b="1" dirty="0" smtClean="0"/>
          </a:p>
          <a:p>
            <a:r>
              <a:rPr lang="en-US" sz="1600" dirty="0"/>
              <a:t>Intellectual Freedom</a:t>
            </a:r>
          </a:p>
          <a:p>
            <a:r>
              <a:rPr lang="en-US" sz="1600" dirty="0"/>
              <a:t> </a:t>
            </a:r>
          </a:p>
          <a:p>
            <a:r>
              <a:rPr lang="en-US" sz="1600" dirty="0"/>
              <a:t>Literacy &amp; Learning</a:t>
            </a:r>
          </a:p>
          <a:p>
            <a:r>
              <a:rPr lang="en-US" sz="1600" dirty="0"/>
              <a:t> </a:t>
            </a:r>
          </a:p>
          <a:p>
            <a:r>
              <a:rPr lang="en-US" sz="1600" dirty="0"/>
              <a:t>Equitable Access</a:t>
            </a:r>
          </a:p>
          <a:p>
            <a:r>
              <a:rPr lang="en-US" sz="1600" dirty="0"/>
              <a:t> </a:t>
            </a:r>
          </a:p>
          <a:p>
            <a:r>
              <a:rPr lang="en-US" sz="1600" dirty="0"/>
              <a:t>Social Responsibility</a:t>
            </a:r>
          </a:p>
          <a:p>
            <a:r>
              <a:rPr lang="en-US" sz="1600" dirty="0"/>
              <a:t> </a:t>
            </a:r>
          </a:p>
          <a:p>
            <a:r>
              <a:rPr lang="en-US" sz="1600" dirty="0"/>
              <a:t>Professionalism </a:t>
            </a:r>
          </a:p>
          <a:p>
            <a:r>
              <a:rPr lang="en-US" sz="1600" dirty="0"/>
              <a:t> </a:t>
            </a:r>
          </a:p>
          <a:p>
            <a:r>
              <a:rPr lang="en-US" sz="1600" dirty="0"/>
              <a:t>Individual privacy</a:t>
            </a:r>
          </a:p>
          <a:p>
            <a:r>
              <a:rPr lang="en-US" sz="1600" dirty="0"/>
              <a:t> </a:t>
            </a:r>
          </a:p>
          <a:p>
            <a:r>
              <a:rPr lang="en-US" sz="1600" dirty="0"/>
              <a:t>Stewardship of Public Resources</a:t>
            </a:r>
          </a:p>
          <a:p>
            <a:r>
              <a:rPr lang="en-US" sz="1600" dirty="0"/>
              <a:t> </a:t>
            </a:r>
          </a:p>
          <a:p>
            <a:r>
              <a:rPr lang="en-US" sz="1600" dirty="0" smtClean="0"/>
              <a:t>Diversity</a:t>
            </a:r>
            <a:endParaRPr lang="en-US" sz="1600" dirty="0"/>
          </a:p>
        </p:txBody>
      </p:sp>
    </p:spTree>
    <p:extLst>
      <p:ext uri="{BB962C8B-B14F-4D97-AF65-F5344CB8AC3E}">
        <p14:creationId xmlns:p14="http://schemas.microsoft.com/office/powerpoint/2010/main" val="2385788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9123"/>
          </a:xfrm>
        </p:spPr>
        <p:txBody>
          <a:bodyPr>
            <a:normAutofit/>
          </a:bodyPr>
          <a:lstStyle/>
          <a:p>
            <a:pPr algn="ctr"/>
            <a:r>
              <a:rPr lang="en-US" sz="2000" b="1" dirty="0" smtClean="0"/>
              <a:t>Definitions and Explanations</a:t>
            </a:r>
            <a:endParaRPr lang="en-US" sz="2000" b="1" dirty="0"/>
          </a:p>
        </p:txBody>
      </p:sp>
      <p:sp>
        <p:nvSpPr>
          <p:cNvPr id="3" name="Content Placeholder 2"/>
          <p:cNvSpPr>
            <a:spLocks noGrp="1"/>
          </p:cNvSpPr>
          <p:nvPr>
            <p:ph idx="1"/>
          </p:nvPr>
        </p:nvSpPr>
        <p:spPr>
          <a:xfrm>
            <a:off x="838200" y="927279"/>
            <a:ext cx="10515600" cy="5249684"/>
          </a:xfrm>
        </p:spPr>
        <p:txBody>
          <a:bodyPr>
            <a:normAutofit/>
          </a:bodyPr>
          <a:lstStyle/>
          <a:p>
            <a:pPr marL="0" indent="0">
              <a:buNone/>
            </a:pPr>
            <a:r>
              <a:rPr lang="en-US" sz="1600" dirty="0" smtClean="0">
                <a:solidFill>
                  <a:schemeClr val="tx1"/>
                </a:solidFill>
                <a:effectLst/>
              </a:rPr>
              <a:t>Intellectual freedom: 	</a:t>
            </a:r>
            <a:r>
              <a:rPr lang="en-US" sz="1600" dirty="0" smtClean="0"/>
              <a:t>We </a:t>
            </a:r>
            <a:r>
              <a:rPr lang="en-US" sz="1600" dirty="0"/>
              <a:t>uphold the principles of intellectual freedom and resist all efforts to censor library resources.  We </a:t>
            </a:r>
            <a:r>
              <a:rPr lang="en-US" sz="1600" dirty="0" smtClean="0"/>
              <a:t>		uphold </a:t>
            </a:r>
            <a:r>
              <a:rPr lang="en-US" sz="1600" dirty="0"/>
              <a:t>the Library Bill of Rights, </a:t>
            </a:r>
            <a:r>
              <a:rPr lang="en-US" sz="1600" u="sng" dirty="0">
                <a:hlinkClick r:id="rId2"/>
              </a:rPr>
              <a:t>http://</a:t>
            </a:r>
            <a:r>
              <a:rPr lang="en-US" sz="1600" u="sng" dirty="0" smtClean="0">
                <a:hlinkClick r:id="rId2"/>
              </a:rPr>
              <a:t>www.ala.org/advocacy/intfreedom/librarybill</a:t>
            </a:r>
            <a:endParaRPr lang="en-US" sz="1600" u="sng" dirty="0" smtClean="0"/>
          </a:p>
          <a:p>
            <a:pPr marL="0" indent="0">
              <a:buNone/>
            </a:pPr>
            <a:endParaRPr lang="en-US" sz="1600" u="sng" dirty="0"/>
          </a:p>
          <a:p>
            <a:pPr marL="0" indent="0">
              <a:buNone/>
            </a:pPr>
            <a:r>
              <a:rPr lang="en-US" sz="1600" dirty="0" smtClean="0"/>
              <a:t>Literacy and Learning: </a:t>
            </a:r>
            <a:r>
              <a:rPr lang="en-US" sz="1600" dirty="0" smtClean="0">
                <a:solidFill>
                  <a:schemeClr val="tx1"/>
                </a:solidFill>
                <a:effectLst/>
              </a:rPr>
              <a:t>We promote the creation, maintenance, and enhancement of a learning society, encouraging its 			members to work with educators, government officials, and organizations in coalitions to initiate and 		support comprehensive efforts to ensure that school, public, academic, and special libraries in every 		community cooperate to provide lifelong learning services to all.</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600" dirty="0" smtClean="0">
                <a:latin typeface="Calibri" panose="020F0502020204030204" pitchFamily="34" charset="0"/>
                <a:ea typeface="Calibri" panose="020F0502020204030204" pitchFamily="34" charset="0"/>
                <a:cs typeface="Times New Roman" panose="02020603050405020304" pitchFamily="18" charset="0"/>
              </a:rPr>
              <a:t>Equitable Access: 	</a:t>
            </a:r>
            <a:r>
              <a:rPr lang="en-US" sz="1600" dirty="0"/>
              <a:t>We believe that all information resources that are provided directly or indirectly by the library, </a:t>
            </a:r>
            <a:r>
              <a:rPr lang="en-US" sz="1600" dirty="0" smtClean="0"/>
              <a:t>			regardless </a:t>
            </a:r>
            <a:r>
              <a:rPr lang="en-US" sz="1600" dirty="0"/>
              <a:t>of </a:t>
            </a:r>
            <a:r>
              <a:rPr lang="en-US" sz="1600" dirty="0" smtClean="0"/>
              <a:t>technology</a:t>
            </a:r>
            <a:r>
              <a:rPr lang="en-US" sz="1600" dirty="0"/>
              <a:t>, format, or methods of delivery, should be readily, equally, and equitably </a:t>
            </a:r>
            <a:r>
              <a:rPr lang="en-US" sz="1600" dirty="0" smtClean="0"/>
              <a:t>			accessible </a:t>
            </a:r>
            <a:r>
              <a:rPr lang="en-US" sz="1600" dirty="0"/>
              <a:t>to all library users</a:t>
            </a:r>
            <a:r>
              <a:rPr lang="en-US" sz="1600" dirty="0" smtClean="0"/>
              <a:t>.</a:t>
            </a:r>
          </a:p>
          <a:p>
            <a:pPr marL="0" indent="0">
              <a:buNone/>
            </a:pP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600" dirty="0" smtClean="0">
                <a:latin typeface="Calibri" panose="020F0502020204030204" pitchFamily="34" charset="0"/>
                <a:ea typeface="Calibri" panose="020F0502020204030204" pitchFamily="34" charset="0"/>
                <a:cs typeface="Times New Roman" panose="02020603050405020304" pitchFamily="18" charset="0"/>
              </a:rPr>
              <a:t>Social Responsibility: 	</a:t>
            </a:r>
            <a:r>
              <a:rPr lang="en-US" sz="1600" dirty="0"/>
              <a:t>We recognize that librarianship can help ameliorate or solve   the critical problems of society. We </a:t>
            </a:r>
            <a:r>
              <a:rPr lang="en-US" sz="1600" dirty="0" smtClean="0"/>
              <a:t>			support </a:t>
            </a:r>
            <a:r>
              <a:rPr lang="en-US" sz="1600" dirty="0"/>
              <a:t>efforts to </a:t>
            </a:r>
            <a:r>
              <a:rPr lang="en-US" sz="1600" dirty="0" smtClean="0"/>
              <a:t>help </a:t>
            </a:r>
            <a:r>
              <a:rPr lang="en-US" sz="1600" dirty="0"/>
              <a:t>inform and educate the people of Oregon on these problems and to encourage </a:t>
            </a:r>
            <a:r>
              <a:rPr lang="en-US" sz="1600" dirty="0" smtClean="0"/>
              <a:t>		them </a:t>
            </a:r>
            <a:r>
              <a:rPr lang="en-US" sz="1600" dirty="0"/>
              <a:t>to examine the many views </a:t>
            </a:r>
            <a:r>
              <a:rPr lang="en-US" sz="1600" dirty="0" smtClean="0"/>
              <a:t>on </a:t>
            </a:r>
            <a:r>
              <a:rPr lang="en-US" sz="1600" dirty="0"/>
              <a:t>and the facts regarding each problem. We are willing  to take a </a:t>
            </a:r>
            <a:r>
              <a:rPr lang="en-US" sz="1600" dirty="0" smtClean="0"/>
              <a:t>			position </a:t>
            </a:r>
            <a:r>
              <a:rPr lang="en-US" sz="1600" dirty="0"/>
              <a:t>on current critical issues with the </a:t>
            </a:r>
            <a:r>
              <a:rPr lang="en-US" sz="1600" dirty="0" smtClean="0"/>
              <a:t>relationship </a:t>
            </a:r>
            <a:r>
              <a:rPr lang="en-US" sz="1600" dirty="0"/>
              <a:t>to libraries and library service set forth in the </a:t>
            </a:r>
            <a:r>
              <a:rPr lang="en-US" sz="1600" dirty="0" smtClean="0"/>
              <a:t>		position </a:t>
            </a:r>
            <a:r>
              <a:rPr lang="en-US" sz="1600" dirty="0"/>
              <a:t>statement</a:t>
            </a:r>
            <a:r>
              <a:rPr lang="en-US" sz="1600" dirty="0" smtClean="0"/>
              <a:t>.</a:t>
            </a:r>
          </a:p>
          <a:p>
            <a:pPr marL="0" indent="0">
              <a:buNone/>
            </a:pP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400" dirty="0"/>
          </a:p>
        </p:txBody>
      </p:sp>
    </p:spTree>
    <p:extLst>
      <p:ext uri="{BB962C8B-B14F-4D97-AF65-F5344CB8AC3E}">
        <p14:creationId xmlns:p14="http://schemas.microsoft.com/office/powerpoint/2010/main" val="3366036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9123"/>
          </a:xfrm>
        </p:spPr>
        <p:txBody>
          <a:bodyPr>
            <a:normAutofit/>
          </a:bodyPr>
          <a:lstStyle/>
          <a:p>
            <a:pPr algn="ctr"/>
            <a:r>
              <a:rPr lang="en-US" sz="2000" b="1" dirty="0" smtClean="0"/>
              <a:t>Definitions and Explanations</a:t>
            </a:r>
            <a:endParaRPr lang="en-US" sz="2000" b="1" dirty="0"/>
          </a:p>
        </p:txBody>
      </p:sp>
      <p:sp>
        <p:nvSpPr>
          <p:cNvPr id="3" name="Content Placeholder 2"/>
          <p:cNvSpPr>
            <a:spLocks noGrp="1"/>
          </p:cNvSpPr>
          <p:nvPr>
            <p:ph idx="1"/>
          </p:nvPr>
        </p:nvSpPr>
        <p:spPr>
          <a:xfrm>
            <a:off x="838200" y="927279"/>
            <a:ext cx="10515600" cy="5249684"/>
          </a:xfrm>
        </p:spPr>
        <p:txBody>
          <a:bodyPr>
            <a:normAutofit/>
          </a:bodyPr>
          <a:lstStyle/>
          <a:p>
            <a:pPr marL="0" indent="0">
              <a:buNone/>
            </a:pPr>
            <a:r>
              <a:rPr lang="en-US" sz="1600" dirty="0" smtClean="0">
                <a:solidFill>
                  <a:schemeClr val="tx1"/>
                </a:solidFill>
                <a:effectLst/>
              </a:rPr>
              <a:t>Professionalism:	</a:t>
            </a:r>
            <a:r>
              <a:rPr lang="en-US" sz="1600" dirty="0" smtClean="0"/>
              <a:t>We provide the highest level of service to all library users. This requires qualified and trained personnel 		including 	professionals who have been educated in graduate programs within institutions of higher 		education.  We strive for excellence in the profession by maintaining and enhancing our own 			knowledge and skills, by encouraging the professional development of co-workers, and by fostering the 		aspirations of potential members of the profession.</a:t>
            </a:r>
            <a:endPar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600" dirty="0" smtClean="0">
              <a:solidFill>
                <a:schemeClr val="tx1"/>
              </a:solidFill>
              <a:effectLst/>
            </a:endParaRPr>
          </a:p>
          <a:p>
            <a:pPr marL="0" indent="0">
              <a:buNone/>
            </a:pPr>
            <a:r>
              <a:rPr lang="en-US" sz="1600" dirty="0" smtClean="0">
                <a:solidFill>
                  <a:schemeClr val="tx1"/>
                </a:solidFill>
                <a:effectLst/>
              </a:rPr>
              <a:t>Individual Privacy: 	</a:t>
            </a:r>
            <a:r>
              <a:rPr lang="en-US" sz="1600" dirty="0"/>
              <a:t>We protect user privacy and confidentiality as a necessity for intellectual freedom and fundamental to </a:t>
            </a:r>
            <a:r>
              <a:rPr lang="en-US" sz="1600" dirty="0" smtClean="0"/>
              <a:t>		the </a:t>
            </a:r>
            <a:r>
              <a:rPr lang="en-US" sz="1600" dirty="0"/>
              <a:t>ethics and </a:t>
            </a:r>
            <a:r>
              <a:rPr lang="en-US" sz="1600" dirty="0" smtClean="0"/>
              <a:t>practice </a:t>
            </a:r>
            <a:r>
              <a:rPr lang="en-US" sz="1600" dirty="0"/>
              <a:t>of librarianship.</a:t>
            </a:r>
          </a:p>
          <a:p>
            <a:pPr marL="0" indent="0">
              <a:buNone/>
            </a:pPr>
            <a:r>
              <a:rPr lang="en-US" sz="1600" dirty="0" smtClean="0"/>
              <a:t>		In </a:t>
            </a:r>
            <a:r>
              <a:rPr lang="en-US" sz="1600" dirty="0"/>
              <a:t>a library (physical or virtual), the right to privacy is the right to open inquiry without having the </a:t>
            </a:r>
            <a:r>
              <a:rPr lang="en-US" sz="1600" dirty="0" smtClean="0"/>
              <a:t>			subject </a:t>
            </a:r>
            <a:r>
              <a:rPr lang="en-US" sz="1600" dirty="0"/>
              <a:t>of one’s </a:t>
            </a:r>
            <a:r>
              <a:rPr lang="en-US" sz="1600" dirty="0" smtClean="0"/>
              <a:t>interest </a:t>
            </a:r>
            <a:r>
              <a:rPr lang="en-US" sz="1600" dirty="0"/>
              <a:t>examined or scrutinized by others. Confidentiality exists when a library is in </a:t>
            </a:r>
            <a:r>
              <a:rPr lang="en-US" sz="1600" dirty="0" smtClean="0"/>
              <a:t>		possession </a:t>
            </a:r>
            <a:r>
              <a:rPr lang="en-US" sz="1600" dirty="0"/>
              <a:t>of personally </a:t>
            </a:r>
            <a:r>
              <a:rPr lang="en-US" sz="1600" dirty="0" smtClean="0"/>
              <a:t>identifiable </a:t>
            </a:r>
            <a:r>
              <a:rPr lang="en-US" sz="1600" dirty="0"/>
              <a:t>information about users and keeps that information private on </a:t>
            </a:r>
            <a:r>
              <a:rPr lang="en-US" sz="1600" dirty="0" smtClean="0"/>
              <a:t>			their </a:t>
            </a:r>
            <a:r>
              <a:rPr lang="en-US" sz="1600" dirty="0"/>
              <a:t>behalf. Protecting user privacy and </a:t>
            </a:r>
            <a:r>
              <a:rPr lang="en-US" sz="1600" dirty="0" smtClean="0"/>
              <a:t>confidentiality </a:t>
            </a:r>
            <a:r>
              <a:rPr lang="en-US" sz="1600" dirty="0"/>
              <a:t>is necessary for intellectual freedom and </a:t>
            </a:r>
            <a:r>
              <a:rPr lang="en-US" sz="1600" dirty="0" smtClean="0"/>
              <a:t>			fundamental </a:t>
            </a:r>
            <a:r>
              <a:rPr lang="en-US" sz="1600" dirty="0"/>
              <a:t>to the ethics and practice of librarianship.</a:t>
            </a:r>
          </a:p>
          <a:p>
            <a:pPr marL="0" indent="0">
              <a:buNone/>
            </a:pPr>
            <a:endParaRPr lang="en-US" sz="1600" u="sng" dirty="0"/>
          </a:p>
          <a:p>
            <a:pPr marL="0" indent="0">
              <a:spcBef>
                <a:spcPts val="0"/>
              </a:spcBef>
              <a:buNone/>
            </a:pPr>
            <a:r>
              <a:rPr lang="en-US" sz="1600" dirty="0" smtClean="0"/>
              <a:t>Stewardship of</a:t>
            </a:r>
          </a:p>
          <a:p>
            <a:pPr marL="0" indent="0">
              <a:spcBef>
                <a:spcPts val="0"/>
              </a:spcBef>
              <a:buNone/>
            </a:pPr>
            <a:r>
              <a:rPr lang="en-US" sz="1600" dirty="0" smtClean="0"/>
              <a:t>Public Resources: 	</a:t>
            </a:r>
            <a:r>
              <a:rPr lang="en-US" sz="1600" dirty="0"/>
              <a:t>We strive to be good stewards of the public's resources through responsible policy development, </a:t>
            </a:r>
            <a:r>
              <a:rPr lang="en-US" sz="1600" dirty="0" smtClean="0"/>
              <a:t>			planning</a:t>
            </a:r>
            <a:r>
              <a:rPr lang="en-US" sz="1600" dirty="0"/>
              <a:t>, and </a:t>
            </a:r>
            <a:r>
              <a:rPr lang="en-US" sz="1600" dirty="0" smtClean="0"/>
              <a:t>management</a:t>
            </a:r>
          </a:p>
          <a:p>
            <a:pPr marL="0" indent="0">
              <a:spcBef>
                <a:spcPts val="0"/>
              </a:spcBef>
              <a:buNone/>
            </a:pPr>
            <a:endParaRPr lang="en-US" sz="1600" dirty="0"/>
          </a:p>
          <a:p>
            <a:pPr marL="0" indent="0">
              <a:spcBef>
                <a:spcPts val="0"/>
              </a:spcBef>
              <a:buNone/>
            </a:pPr>
            <a:r>
              <a:rPr lang="en-US" sz="1600" dirty="0" smtClean="0"/>
              <a:t>Diversity: 		</a:t>
            </a:r>
            <a:r>
              <a:rPr lang="en-US" sz="1600" dirty="0"/>
              <a:t>We value Oregon's diversity and strive to reflect that diversity by providing a full spectrum of resources </a:t>
            </a:r>
            <a:r>
              <a:rPr lang="en-US" sz="1600" dirty="0" smtClean="0"/>
              <a:t>		and </a:t>
            </a:r>
            <a:r>
              <a:rPr lang="en-US" sz="1600" dirty="0"/>
              <a:t>services </a:t>
            </a:r>
            <a:r>
              <a:rPr lang="en-US" sz="1600" dirty="0" smtClean="0"/>
              <a:t>to </a:t>
            </a:r>
            <a:r>
              <a:rPr lang="en-US" sz="1600" dirty="0"/>
              <a:t>the communities we serve</a:t>
            </a:r>
            <a:r>
              <a:rPr lang="en-US" sz="1600" dirty="0" smtClean="0"/>
              <a:t>. We are committed to supporting and increasing the 			diversity of library workers in Oregon. </a:t>
            </a:r>
            <a:endParaRPr lang="en-US" sz="1600" dirty="0"/>
          </a:p>
        </p:txBody>
      </p:sp>
    </p:spTree>
    <p:extLst>
      <p:ext uri="{BB962C8B-B14F-4D97-AF65-F5344CB8AC3E}">
        <p14:creationId xmlns:p14="http://schemas.microsoft.com/office/powerpoint/2010/main" val="17960453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77</Words>
  <Application>Microsoft Macintosh PowerPoint</Application>
  <PresentationFormat>Custom</PresentationFormat>
  <Paragraphs>62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Definitions and Explanations</vt:lpstr>
      <vt:lpstr>Definitions and Explanations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OCAC Circ</dc:creator>
  <cp:lastModifiedBy>Shirley Roberts</cp:lastModifiedBy>
  <cp:revision>2</cp:revision>
  <dcterms:created xsi:type="dcterms:W3CDTF">2017-08-17T19:29:20Z</dcterms:created>
  <dcterms:modified xsi:type="dcterms:W3CDTF">2017-08-20T15:15:37Z</dcterms:modified>
</cp:coreProperties>
</file>